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571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Difference?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Difference?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2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8A6B-64C4-4F98-805C-04E33157FC2F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786C-0724-4B5F-B003-25AD31B2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hyperlink" Target="http://www.google.com/url?sa=i&amp;rct=j&amp;q=&amp;esrc=s&amp;source=images&amp;cd=&amp;cad=rja&amp;docid=IYks4Gc51E-_HM&amp;tbnid=a2nTBc4RDCN7XM:&amp;ved=0CAUQjRw&amp;url=http://www.mutigers.com/sports/w-baskbl/miss-w-baskbl-body.html&amp;ei=oGECU4w8h5LZBZ_EgKgF&amp;bvm=bv.61535280,d.aWc&amp;psig=AFQjCNHnW7_vlhnDE0RnLvDmcXrA1iCIgg&amp;ust=139275038520730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/>
                <a:solidFill>
                  <a:srgbClr val="FFC000"/>
                </a:solidFill>
              </a:rPr>
              <a:t>Evaluation of meat quality attributes of US Highland cattle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Peckman</a:t>
            </a:r>
            <a:r>
              <a:rPr lang="en-US" dirty="0" smtClean="0"/>
              <a:t>, T. E., Z. D. Callahan, T. A. </a:t>
            </a:r>
            <a:r>
              <a:rPr lang="en-US" dirty="0" err="1" smtClean="0"/>
              <a:t>Wilmoth</a:t>
            </a:r>
            <a:r>
              <a:rPr lang="en-US" dirty="0" smtClean="0"/>
              <a:t>, and B. R. Wiegand</a:t>
            </a:r>
          </a:p>
          <a:p>
            <a:r>
              <a:rPr lang="en-US" dirty="0" smtClean="0"/>
              <a:t>Division of Animal Sciences, University of Missouri, Columbia, Missouri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273" y="304800"/>
            <a:ext cx="1840056" cy="1610049"/>
          </a:xfrm>
          <a:prstGeom prst="rect">
            <a:avLst/>
          </a:prstGeom>
        </p:spPr>
      </p:pic>
      <p:pic>
        <p:nvPicPr>
          <p:cNvPr id="5" name="Picture 18" descr="http://grfx.cstv.com/schools/miss/graphics/panel-nav-logo-holder2-308x130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4542"/>
          <a:stretch/>
        </p:blipFill>
        <p:spPr bwMode="auto">
          <a:xfrm>
            <a:off x="381000" y="442400"/>
            <a:ext cx="2209800" cy="13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1"/>
    </mc:Choice>
    <mc:Fallback xmlns="">
      <p:transition spd="slow" advTm="4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Test (Grass vs. Grain)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22225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62"/>
    </mc:Choice>
    <mc:Fallback xmlns="">
      <p:transition spd="slow" advTm="8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Triangle Test (Highland vs. Commodity)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69547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72"/>
    </mc:Choice>
    <mc:Fallback xmlns="">
      <p:transition spd="slow" advTm="12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selling cattle under 30 months of age</a:t>
            </a:r>
          </a:p>
          <a:p>
            <a:r>
              <a:rPr lang="en-US" dirty="0" smtClean="0"/>
              <a:t>Target minimum of 550 lb. carcass</a:t>
            </a:r>
          </a:p>
          <a:p>
            <a:r>
              <a:rPr lang="en-US" dirty="0" smtClean="0"/>
              <a:t>Sell on tenderness </a:t>
            </a:r>
          </a:p>
          <a:p>
            <a:r>
              <a:rPr lang="en-US" dirty="0" smtClean="0"/>
              <a:t>Sell on fatty acid profile if grass/forage finishing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78"/>
    </mc:Choice>
    <mc:Fallback xmlns="">
      <p:transition spd="slow" advTm="19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performance bull test</a:t>
            </a:r>
          </a:p>
          <a:p>
            <a:r>
              <a:rPr lang="en-US" dirty="0" smtClean="0"/>
              <a:t>Progeny steer test</a:t>
            </a:r>
          </a:p>
          <a:p>
            <a:r>
              <a:rPr lang="en-US" dirty="0" smtClean="0"/>
              <a:t>Contemporary steer </a:t>
            </a:r>
            <a:r>
              <a:rPr lang="en-US" dirty="0" err="1" smtClean="0"/>
              <a:t>feedout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9"/>
    </mc:Choice>
    <mc:Fallback xmlns="">
      <p:transition spd="slow" advTm="208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1827" indent="-401827"/>
            <a:r>
              <a:rPr lang="en-US" sz="2800" dirty="0" smtClean="0"/>
              <a:t>2 steaks and 1 ground beef sample were received from producers</a:t>
            </a:r>
          </a:p>
          <a:p>
            <a:pPr marL="401827" indent="-401827"/>
            <a:r>
              <a:rPr lang="en-US" sz="2800" dirty="0" smtClean="0"/>
              <a:t>Cook Loss= 1 steak sample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All steaks were thawed for 48 h at approximately 2</a:t>
            </a:r>
            <a:r>
              <a:rPr lang="en-US" baseline="30000" dirty="0"/>
              <a:t>o</a:t>
            </a:r>
            <a:r>
              <a:rPr lang="en-US" dirty="0"/>
              <a:t>C prior to cooking. 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 Prior to cooking, a raw weight was obtained for each steak.  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Steaks were cooked on a convection oven to achieve a final internal temperature of 71</a:t>
            </a:r>
            <a:r>
              <a:rPr lang="en-US" baseline="30000" dirty="0"/>
              <a:t>o</a:t>
            </a:r>
            <a:r>
              <a:rPr lang="en-US" dirty="0"/>
              <a:t>C. 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After cooking, a cooked weight was obtained.  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Cook yield was determined as a percentage using the following formula (cooked weight/raw weight) x 100. </a:t>
            </a:r>
          </a:p>
        </p:txBody>
      </p:sp>
      <p:sp>
        <p:nvSpPr>
          <p:cNvPr id="4" name="Text Box 785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70" tIns="32138" rIns="64270" bIns="32138">
            <a:spAutoFit/>
          </a:bodyPr>
          <a:lstStyle/>
          <a:p>
            <a:pPr algn="ctr"/>
            <a:r>
              <a:rPr lang="en-US" b="1" i="1" dirty="0"/>
              <a:t>Materials and Methods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98"/>
    </mc:Choice>
    <mc:Fallback xmlns="">
      <p:transition spd="slow" advTm="46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087" indent="-401827"/>
            <a:r>
              <a:rPr lang="en-US" sz="2800" dirty="0"/>
              <a:t>Six cores were collected from the cook steak and were used to measure tenderness using Warner-</a:t>
            </a:r>
            <a:r>
              <a:rPr lang="en-US" sz="2800" dirty="0" err="1"/>
              <a:t>Bratzler</a:t>
            </a:r>
            <a:r>
              <a:rPr lang="en-US" sz="2800" dirty="0"/>
              <a:t> Shear Force.</a:t>
            </a:r>
          </a:p>
          <a:p>
            <a:pPr marL="401827" indent="-401827"/>
            <a:r>
              <a:rPr lang="en-US" sz="2800" dirty="0"/>
              <a:t>Fatty Acid Analysis= 1 steak/ground beef sample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The methodology utilized for fatty acid determination was an adaptation of the methods used by </a:t>
            </a:r>
            <a:r>
              <a:rPr lang="en-US" dirty="0" err="1"/>
              <a:t>Folch</a:t>
            </a:r>
            <a:r>
              <a:rPr lang="en-US" dirty="0"/>
              <a:t> et al. (1957) and Morrison and Smith (1964). </a:t>
            </a:r>
          </a:p>
          <a:p>
            <a:pPr marL="723287" lvl="1" indent="-401827">
              <a:buFont typeface="Arial" panose="020B0604020202020204" pitchFamily="34" charset="0"/>
              <a:buChar char="•"/>
            </a:pPr>
            <a:r>
              <a:rPr lang="en-US" dirty="0"/>
              <a:t>Calculated Iodine value</a:t>
            </a:r>
          </a:p>
        </p:txBody>
      </p:sp>
      <p:sp>
        <p:nvSpPr>
          <p:cNvPr id="4" name="Text Box 785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70" tIns="32138" rIns="64270" bIns="32138">
            <a:spAutoFit/>
          </a:bodyPr>
          <a:lstStyle/>
          <a:p>
            <a:pPr algn="ctr"/>
            <a:r>
              <a:rPr lang="en-US" b="1" i="1" dirty="0"/>
              <a:t>Materials and Methods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91"/>
    </mc:Choice>
    <mc:Fallback xmlns="">
      <p:transition spd="slow" advTm="76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Steer, H = Heifer</a:t>
            </a:r>
          </a:p>
          <a:p>
            <a:r>
              <a:rPr lang="en-US" dirty="0" smtClean="0"/>
              <a:t>E = East, C = Central, M = Mountain, P = Pacific</a:t>
            </a:r>
          </a:p>
          <a:p>
            <a:r>
              <a:rPr lang="en-US" dirty="0" smtClean="0"/>
              <a:t>1 = grass, 2 = stored forage, 3 = grain, 4 = grass/stored forage, 5 = grass/grain, 6 = grass/stored forage/grain</a:t>
            </a:r>
          </a:p>
          <a:p>
            <a:r>
              <a:rPr lang="en-US" dirty="0" smtClean="0"/>
              <a:t>Data presented is from 183 </a:t>
            </a:r>
            <a:r>
              <a:rPr lang="en-US" dirty="0" err="1" smtClean="0"/>
              <a:t>hd</a:t>
            </a:r>
            <a:r>
              <a:rPr lang="en-US" dirty="0" smtClean="0"/>
              <a:t> of cattle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8"/>
    </mc:Choice>
    <mc:Fallback xmlns="">
      <p:transition spd="slow" advTm="91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Table 1. Effect of sex on cook loss, carcass weight, and fatty acid composition.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827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1480" y="6096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prstClr val="black"/>
                </a:solidFill>
              </a:rPr>
              <a:t>a-</a:t>
            </a:r>
            <a:r>
              <a:rPr lang="en-US" baseline="30000" dirty="0" err="1">
                <a:solidFill>
                  <a:prstClr val="black"/>
                </a:solidFill>
              </a:rPr>
              <a:t>d</a:t>
            </a:r>
            <a:r>
              <a:rPr lang="en-US" dirty="0" err="1">
                <a:solidFill>
                  <a:prstClr val="black"/>
                </a:solidFill>
              </a:rPr>
              <a:t>Means</a:t>
            </a:r>
            <a:r>
              <a:rPr lang="en-US" dirty="0">
                <a:solidFill>
                  <a:prstClr val="black"/>
                </a:solidFill>
              </a:rPr>
              <a:t> within the same row for treatment or muscle that have different superscripts are significantly different (P ˂ 0.05)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3761262"/>
            <a:ext cx="838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0077" y="3771632"/>
            <a:ext cx="838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711401"/>
            <a:ext cx="8382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5744" y="5711401"/>
            <a:ext cx="8382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1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263"/>
    </mc:Choice>
    <mc:Fallback xmlns="">
      <p:transition spd="slow" advTm="310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Table 2. Effect of region on cook loss, carcass weight, and fatty acid composition.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3850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06597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prstClr val="black"/>
                </a:solidFill>
              </a:rPr>
              <a:t>a-</a:t>
            </a:r>
            <a:r>
              <a:rPr lang="en-US" baseline="30000" dirty="0" err="1">
                <a:solidFill>
                  <a:prstClr val="black"/>
                </a:solidFill>
              </a:rPr>
              <a:t>d</a:t>
            </a:r>
            <a:r>
              <a:rPr lang="en-US" dirty="0" err="1">
                <a:solidFill>
                  <a:prstClr val="black"/>
                </a:solidFill>
              </a:rPr>
              <a:t>Means</a:t>
            </a:r>
            <a:r>
              <a:rPr lang="en-US" dirty="0">
                <a:solidFill>
                  <a:prstClr val="black"/>
                </a:solidFill>
              </a:rPr>
              <a:t> within the same row for treatment or muscle that have different superscripts are significantly different (P ˂ 0.05)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581400"/>
            <a:ext cx="838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8100" y="5259936"/>
            <a:ext cx="7620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3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37"/>
    </mc:Choice>
    <mc:Fallback xmlns="">
      <p:transition spd="slow" advTm="358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Table 3. Effect of primary finishing diet on cook loss, carcass weight, and fatty acid profile.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08568" cy="47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6878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prstClr val="black"/>
                </a:solidFill>
              </a:rPr>
              <a:t>a-</a:t>
            </a:r>
            <a:r>
              <a:rPr lang="en-US" baseline="30000" dirty="0" err="1">
                <a:solidFill>
                  <a:prstClr val="black"/>
                </a:solidFill>
              </a:rPr>
              <a:t>d</a:t>
            </a:r>
            <a:r>
              <a:rPr lang="en-US" dirty="0" err="1">
                <a:solidFill>
                  <a:prstClr val="black"/>
                </a:solidFill>
              </a:rPr>
              <a:t>Means</a:t>
            </a:r>
            <a:r>
              <a:rPr lang="en-US" dirty="0">
                <a:solidFill>
                  <a:prstClr val="black"/>
                </a:solidFill>
              </a:rPr>
              <a:t> within the same row for treatment or muscle that have different superscripts are significantly different (P ˂ 0.05)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2362200"/>
            <a:ext cx="9144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401330"/>
            <a:ext cx="838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810000"/>
            <a:ext cx="83820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7118" y="3810000"/>
            <a:ext cx="83820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7118" y="4205370"/>
            <a:ext cx="8382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6443" y="4205770"/>
            <a:ext cx="838200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4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84"/>
    </mc:Choice>
    <mc:Fallback xmlns="">
      <p:transition spd="slow" advTm="287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dirty="0" smtClean="0">
                <a:solidFill>
                  <a:srgbClr val="000000"/>
                </a:solidFill>
              </a:rPr>
              <a:t>Table.4 </a:t>
            </a:r>
            <a:r>
              <a:rPr lang="en-US" sz="3100" dirty="0">
                <a:solidFill>
                  <a:srgbClr val="000000"/>
                </a:solidFill>
              </a:rPr>
              <a:t>Warner-</a:t>
            </a:r>
            <a:r>
              <a:rPr lang="en-US" sz="3100" dirty="0" err="1">
                <a:solidFill>
                  <a:srgbClr val="000000"/>
                </a:solidFill>
              </a:rPr>
              <a:t>Bratzler</a:t>
            </a:r>
            <a:r>
              <a:rPr lang="en-US" sz="3100" dirty="0">
                <a:solidFill>
                  <a:srgbClr val="000000"/>
                </a:solidFill>
              </a:rPr>
              <a:t> Shear Force values for </a:t>
            </a:r>
            <a:r>
              <a:rPr lang="en-US" sz="3100" dirty="0" smtClean="0">
                <a:solidFill>
                  <a:srgbClr val="000000"/>
                </a:solidFill>
              </a:rPr>
              <a:t>each category</a:t>
            </a:r>
            <a:r>
              <a:rPr lang="en-US" sz="3100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43778"/>
              </p:ext>
            </p:extLst>
          </p:nvPr>
        </p:nvGraphicFramePr>
        <p:xfrm>
          <a:off x="762000" y="1371600"/>
          <a:ext cx="7772400" cy="3962397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41569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Finishing Diet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25"/>
    </mc:Choice>
    <mc:Fallback xmlns="">
      <p:transition spd="slow" advTm="12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Sensory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Panelists</a:t>
            </a:r>
          </a:p>
          <a:p>
            <a:r>
              <a:rPr lang="en-US" dirty="0" smtClean="0"/>
              <a:t>Same 8 panelists for each session</a:t>
            </a:r>
          </a:p>
          <a:p>
            <a:r>
              <a:rPr lang="en-US" dirty="0" smtClean="0"/>
              <a:t>Two samples same, one different</a:t>
            </a:r>
          </a:p>
          <a:p>
            <a:r>
              <a:rPr lang="en-US" dirty="0" smtClean="0"/>
              <a:t>Can panelist identify the different sample?</a:t>
            </a:r>
          </a:p>
          <a:p>
            <a:r>
              <a:rPr lang="en-US" dirty="0" smtClean="0"/>
              <a:t>Not a preference test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86"/>
    </mc:Choice>
    <mc:Fallback xmlns="">
      <p:transition spd="slow" advTm="7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9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7.6|6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7.3|3.8|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516</Words>
  <Application>Microsoft Office PowerPoint</Application>
  <PresentationFormat>On-screen Show (4:3)</PresentationFormat>
  <Paragraphs>94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Evaluation of meat quality attributes of US Highland cattle </vt:lpstr>
      <vt:lpstr>Materials and Methods</vt:lpstr>
      <vt:lpstr>Materials and Methods</vt:lpstr>
      <vt:lpstr>Key to Identifiers</vt:lpstr>
      <vt:lpstr>Table 1. Effect of sex on cook loss, carcass weight, and fatty acid composition. </vt:lpstr>
      <vt:lpstr>Table 2. Effect of region on cook loss, carcass weight, and fatty acid composition.</vt:lpstr>
      <vt:lpstr>Table 3. Effect of primary finishing diet on cook loss, carcass weight, and fatty acid profile.</vt:lpstr>
      <vt:lpstr>Table.4 Warner-Bratzler Shear Force values for each category. </vt:lpstr>
      <vt:lpstr>Triangle Sensory Test</vt:lpstr>
      <vt:lpstr>Triangle Test (Grass vs. Grain)</vt:lpstr>
      <vt:lpstr>Triangle Test (Highland vs. Commodity)</vt:lpstr>
      <vt:lpstr>Marketing Recommendations </vt:lpstr>
      <vt:lpstr>Future Research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Wiegand, Bryon R.</dc:creator>
  <cp:lastModifiedBy>brigadoon</cp:lastModifiedBy>
  <cp:revision>11</cp:revision>
  <dcterms:created xsi:type="dcterms:W3CDTF">2015-06-08T14:48:18Z</dcterms:created>
  <dcterms:modified xsi:type="dcterms:W3CDTF">2015-07-28T23:49:51Z</dcterms:modified>
</cp:coreProperties>
</file>